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0"/>
  </p:notesMasterIdLst>
  <p:sldIdLst>
    <p:sldId id="256" r:id="rId3"/>
    <p:sldId id="258" r:id="rId4"/>
    <p:sldId id="261" r:id="rId5"/>
    <p:sldId id="262" r:id="rId6"/>
    <p:sldId id="302" r:id="rId7"/>
    <p:sldId id="263" r:id="rId8"/>
    <p:sldId id="264" r:id="rId9"/>
    <p:sldId id="312" r:id="rId10"/>
    <p:sldId id="265" r:id="rId11"/>
    <p:sldId id="314" r:id="rId12"/>
    <p:sldId id="315" r:id="rId13"/>
    <p:sldId id="301" r:id="rId14"/>
    <p:sldId id="270" r:id="rId15"/>
    <p:sldId id="305" r:id="rId16"/>
    <p:sldId id="306" r:id="rId17"/>
    <p:sldId id="304" r:id="rId18"/>
    <p:sldId id="303" r:id="rId19"/>
    <p:sldId id="313" r:id="rId20"/>
    <p:sldId id="307" r:id="rId21"/>
    <p:sldId id="267" r:id="rId22"/>
    <p:sldId id="272" r:id="rId23"/>
    <p:sldId id="308" r:id="rId24"/>
    <p:sldId id="309" r:id="rId25"/>
    <p:sldId id="310" r:id="rId26"/>
    <p:sldId id="275" r:id="rId27"/>
    <p:sldId id="311" r:id="rId28"/>
    <p:sldId id="316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</p:embeddedFont>
    <p:embeddedFont>
      <p:font typeface="Overpass Mono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364E7-33BB-D1E9-409A-7B326A9CCBA7}" v="497" dt="2023-10-27T22:20:09.330"/>
    <p1510:client id="{408ADB1A-061E-29A6-4DBB-DE7DE6376C9B}" v="337" dt="2023-10-25T15:16:34.973"/>
    <p1510:client id="{4B80F714-FF59-4DEB-8810-3ACCE556657E}" v="287" dt="2023-10-23T22:53:56.792"/>
    <p1510:client id="{5EF18FEA-59D7-CF03-DD77-33E573D39A83}" v="109" dt="2023-10-23T22:20:57.833"/>
    <p1510:client id="{6FF6A349-FAC8-5D15-7F58-1F270D4611DC}" v="484" dt="2023-10-24T17:59:02.664"/>
    <p1510:client id="{805F1578-CADC-D3CC-8B03-5504B6AE24DF}" v="224" dt="2023-10-24T22:57:04.385"/>
    <p1510:client id="{C75BBCD4-1120-F28F-0D28-F1A612413C38}" v="421" dt="2023-10-24T21:36:59.174"/>
  </p1510:revLst>
</p1510:revInfo>
</file>

<file path=ppt/tableStyles.xml><?xml version="1.0" encoding="utf-8"?>
<a:tblStyleLst xmlns:a="http://schemas.openxmlformats.org/drawingml/2006/main" def="{6ACB2E36-FF59-472F-AA62-84EAB3C65A97}">
  <a:tblStyle styleId="{6ACB2E36-FF59-472F-AA62-84EAB3C65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99A1F-6F67-4953-8C6A-60B503A8AF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97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3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76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0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082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6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9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0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72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0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8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7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8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CUSTOM_1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027306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dirty="0"/>
              <a:t>SOCKETS VS WEBSOCKETS</a:t>
            </a: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dk2"/>
                </a:solidFill>
              </a:rPr>
              <a:t>Son tan </a:t>
            </a:r>
            <a:r>
              <a:rPr lang="en" dirty="0" err="1">
                <a:solidFill>
                  <a:schemeClr val="dk2"/>
                </a:solidFill>
              </a:rPr>
              <a:t>diferentes</a:t>
            </a:r>
            <a:r>
              <a:rPr lang="en" dirty="0">
                <a:solidFill>
                  <a:schemeClr val="dk2"/>
                </a:solidFill>
              </a:rPr>
              <a:t>? </a:t>
            </a:r>
            <a:r>
              <a:rPr lang="en" dirty="0" err="1">
                <a:solidFill>
                  <a:schemeClr val="dk2"/>
                </a:solidFill>
              </a:rPr>
              <a:t>Cuando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debo</a:t>
            </a:r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err="1">
                <a:solidFill>
                  <a:schemeClr val="dk2"/>
                </a:solidFill>
              </a:rPr>
              <a:t>usarlos</a:t>
            </a:r>
            <a:r>
              <a:rPr lang="en" dirty="0">
                <a:solidFill>
                  <a:schemeClr val="dk2"/>
                </a:solidFill>
              </a:rPr>
              <a:t>?</a:t>
            </a:r>
          </a:p>
          <a:p>
            <a:pPr marL="0" indent="0"/>
            <a:r>
              <a:rPr lang="en">
                <a:solidFill>
                  <a:schemeClr val="dk2"/>
                </a:solidFill>
              </a:rPr>
              <a:t>Victor Manuel Albornoz</a:t>
            </a:r>
            <a:r>
              <a:rPr lang="en" dirty="0">
                <a:solidFill>
                  <a:schemeClr val="dk2"/>
                </a:solidFill>
              </a:rPr>
              <a:t> Panti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846494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Routeros</a:t>
            </a:r>
            <a:r>
              <a:rPr lang="en" dirty="0"/>
              <a:t> Api </a:t>
            </a:r>
            <a:r>
              <a:rPr lang="en" dirty="0" err="1"/>
              <a:t>utiliza</a:t>
            </a:r>
            <a:r>
              <a:rPr lang="en" dirty="0"/>
              <a:t> la </a:t>
            </a:r>
            <a:r>
              <a:rPr lang="en" dirty="0" err="1"/>
              <a:t>librería</a:t>
            </a:r>
            <a:r>
              <a:rPr lang="en" dirty="0"/>
              <a:t> socket para </a:t>
            </a:r>
            <a:r>
              <a:rPr lang="en" dirty="0" err="1"/>
              <a:t>establecer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conexión</a:t>
            </a:r>
            <a:r>
              <a:rPr lang="en" dirty="0"/>
              <a:t> de red con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dispositivo</a:t>
            </a:r>
            <a:r>
              <a:rPr lang="en" dirty="0"/>
              <a:t> </a:t>
            </a:r>
            <a:r>
              <a:rPr lang="en" dirty="0" err="1"/>
              <a:t>MikroTik</a:t>
            </a:r>
            <a:r>
              <a:rPr lang="en" dirty="0"/>
              <a:t> </a:t>
            </a:r>
            <a:r>
              <a:rPr lang="en" dirty="0" err="1"/>
              <a:t>RouterOS</a:t>
            </a:r>
            <a:r>
              <a:rPr lang="en" dirty="0"/>
              <a:t> y </a:t>
            </a:r>
            <a:r>
              <a:rPr lang="en" dirty="0" err="1"/>
              <a:t>gestionar</a:t>
            </a:r>
            <a:r>
              <a:rPr lang="en" dirty="0"/>
              <a:t> la </a:t>
            </a:r>
            <a:r>
              <a:rPr lang="en" dirty="0" err="1"/>
              <a:t>comunicación</a:t>
            </a:r>
            <a:r>
              <a:rPr lang="en" dirty="0"/>
              <a:t> a </a:t>
            </a:r>
            <a:r>
              <a:rPr lang="en" dirty="0" err="1"/>
              <a:t>través</a:t>
            </a:r>
            <a:r>
              <a:rPr lang="en" dirty="0"/>
              <a:t> del </a:t>
            </a:r>
            <a:r>
              <a:rPr lang="en" dirty="0" err="1"/>
              <a:t>protocolo</a:t>
            </a:r>
            <a:r>
              <a:rPr lang="en" dirty="0"/>
              <a:t> API de </a:t>
            </a:r>
            <a:r>
              <a:rPr lang="en" dirty="0" err="1"/>
              <a:t>MikroTik</a:t>
            </a:r>
            <a:r>
              <a:rPr lang="en" dirty="0"/>
              <a:t>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RouterosApi</a:t>
            </a:r>
            <a:endParaRPr lang="en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405A235C-6A32-A5B8-92DA-0D803DD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3" y="1827700"/>
            <a:ext cx="4770407" cy="13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RouterosApi</a:t>
            </a:r>
            <a:endParaRPr lang="en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D1E29D5-C08E-4825-66D2-59D3992A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1044152"/>
            <a:ext cx="3699710" cy="15692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105D6B-6829-04F0-46E3-757FF7BF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47" y="1043179"/>
            <a:ext cx="4686299" cy="155920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AE9CFD7-F2A0-E2CE-5899-160D1F4D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852" y="2732374"/>
            <a:ext cx="3567363" cy="22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4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¿Que es un WebSocket?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97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Es un </a:t>
            </a:r>
            <a:r>
              <a:rPr lang="en" err="1"/>
              <a:t>protocolo</a:t>
            </a:r>
            <a:r>
              <a:rPr lang="en" dirty="0"/>
              <a:t> de </a:t>
            </a:r>
            <a:r>
              <a:rPr lang="en" err="1"/>
              <a:t>comunicacion</a:t>
            </a:r>
            <a:r>
              <a:rPr lang="en" dirty="0"/>
              <a:t> </a:t>
            </a:r>
            <a:r>
              <a:rPr lang="en" err="1"/>
              <a:t>bidireccional</a:t>
            </a:r>
            <a:r>
              <a:rPr lang="en" dirty="0"/>
              <a:t> </a:t>
            </a:r>
            <a:r>
              <a:rPr lang="en" err="1"/>
              <a:t>en</a:t>
            </a:r>
            <a:r>
              <a:rPr lang="en" dirty="0"/>
              <a:t> </a:t>
            </a:r>
            <a:r>
              <a:rPr lang="en" err="1"/>
              <a:t>tiempo</a:t>
            </a:r>
            <a:r>
              <a:rPr lang="en" dirty="0"/>
              <a:t> real que </a:t>
            </a:r>
            <a:r>
              <a:rPr lang="en" err="1"/>
              <a:t>permite</a:t>
            </a:r>
            <a:r>
              <a:rPr lang="en" dirty="0"/>
              <a:t> la </a:t>
            </a:r>
            <a:r>
              <a:rPr lang="en" err="1"/>
              <a:t>transferencia</a:t>
            </a:r>
            <a:r>
              <a:rPr lang="en"/>
              <a:t> de datos entre un servidor y un cliente.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¿Que es un WebSocket?</a:t>
            </a:r>
            <a:endParaRPr dirty="0"/>
          </a:p>
        </p:txBody>
      </p:sp>
      <p:sp>
        <p:nvSpPr>
          <p:cNvPr id="533" name="Google Shape;533;p41"/>
          <p:cNvSpPr/>
          <p:nvPr/>
        </p:nvSpPr>
        <p:spPr>
          <a:xfrm>
            <a:off x="1446694" y="1813149"/>
            <a:ext cx="3177932" cy="1384338"/>
          </a:xfrm>
          <a:custGeom>
            <a:avLst/>
            <a:gdLst/>
            <a:ahLst/>
            <a:cxnLst/>
            <a:rect l="l" t="t" r="r" b="b"/>
            <a:pathLst>
              <a:path w="228546" h="197765" extrusionOk="0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118170B7-94F2-5C29-0F5B-14F27FAD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72" y="1972747"/>
            <a:ext cx="2851484" cy="1070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Cliente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Servidor</a:t>
            </a:r>
            <a:endParaRPr dirty="0" err="1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Escucha</a:t>
            </a:r>
            <a:r>
              <a:rPr lang="en" dirty="0"/>
              <a:t> las </a:t>
            </a:r>
            <a:r>
              <a:rPr lang="en" dirty="0" err="1"/>
              <a:t>conexiones</a:t>
            </a:r>
            <a:r>
              <a:rPr lang="en" dirty="0"/>
              <a:t> de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clientes</a:t>
            </a:r>
            <a:r>
              <a:rPr lang="en" dirty="0"/>
              <a:t>.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627114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r>
              <a:rPr lang="en" dirty="0" err="1"/>
              <a:t>Url</a:t>
            </a:r>
            <a:r>
              <a:rPr lang="en" dirty="0"/>
              <a:t> WebSocket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Similar a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url</a:t>
            </a:r>
            <a:r>
              <a:rPr lang="en" dirty="0"/>
              <a:t> HTTP, </a:t>
            </a:r>
            <a:r>
              <a:rPr lang="en" dirty="0" err="1"/>
              <a:t>especifica</a:t>
            </a:r>
            <a:r>
              <a:rPr lang="en" dirty="0"/>
              <a:t> la </a:t>
            </a:r>
            <a:r>
              <a:rPr lang="en" dirty="0" err="1"/>
              <a:t>ubicación</a:t>
            </a:r>
            <a:r>
              <a:rPr lang="en" dirty="0"/>
              <a:t> del </a:t>
            </a:r>
            <a:r>
              <a:rPr lang="en" dirty="0" err="1"/>
              <a:t>sevidor</a:t>
            </a:r>
            <a:r>
              <a:rPr lang="en" dirty="0"/>
              <a:t> WebSocket.</a:t>
            </a:r>
            <a:endParaRPr lang="es-ES"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Puerto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Puerto de </a:t>
            </a:r>
            <a:r>
              <a:rPr lang="en" dirty="0" err="1"/>
              <a:t>comunicación</a:t>
            </a:r>
            <a:r>
              <a:rPr lang="en" dirty="0"/>
              <a:t>.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Se </a:t>
            </a:r>
            <a:r>
              <a:rPr lang="en" dirty="0" err="1"/>
              <a:t>conecta</a:t>
            </a:r>
            <a:r>
              <a:rPr lang="en" dirty="0"/>
              <a:t> al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" dirty="0" err="1"/>
              <a:t>Websocket</a:t>
            </a:r>
            <a:r>
              <a:rPr lang="en" dirty="0"/>
              <a:t>. A menudo </a:t>
            </a:r>
            <a:r>
              <a:rPr lang="en" dirty="0" err="1"/>
              <a:t>mediante</a:t>
            </a:r>
            <a:r>
              <a:rPr lang="en" dirty="0"/>
              <a:t> un script.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áfico 1" descr="Dirección con relleno sólido">
            <a:extLst>
              <a:ext uri="{FF2B5EF4-FFF2-40B4-BE49-F238E27FC236}">
                <a16:creationId xmlns:a16="http://schemas.microsoft.com/office/drawing/2014/main" id="{D06FF04A-6EF3-6D4F-0BEF-03100A7B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553" y="326958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Protocolo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Mensaje</a:t>
            </a:r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La </a:t>
            </a:r>
            <a:r>
              <a:rPr lang="en" dirty="0" err="1"/>
              <a:t>comunicación</a:t>
            </a:r>
            <a:r>
              <a:rPr lang="en" dirty="0"/>
              <a:t> se </a:t>
            </a:r>
            <a:r>
              <a:rPr lang="en" dirty="0" err="1"/>
              <a:t>basa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mensajes</a:t>
            </a:r>
            <a:r>
              <a:rPr lang="en" dirty="0"/>
              <a:t>. (JSON, </a:t>
            </a:r>
            <a:r>
              <a:rPr lang="en" dirty="0" err="1"/>
              <a:t>texto</a:t>
            </a:r>
            <a:r>
              <a:rPr lang="en" dirty="0"/>
              <a:t> plano, </a:t>
            </a:r>
            <a:r>
              <a:rPr lang="en" dirty="0" err="1"/>
              <a:t>etc</a:t>
            </a:r>
            <a:r>
              <a:rPr lang="en" dirty="0"/>
              <a:t>)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Protocolo</a:t>
            </a:r>
            <a:r>
              <a:rPr lang="en" dirty="0"/>
              <a:t> ligero </a:t>
            </a:r>
            <a:r>
              <a:rPr lang="en" dirty="0" err="1"/>
              <a:t>sobre</a:t>
            </a:r>
            <a:r>
              <a:rPr lang="en" dirty="0"/>
              <a:t> TCP, </a:t>
            </a:r>
            <a:r>
              <a:rPr lang="en" dirty="0" err="1"/>
              <a:t>por</a:t>
            </a:r>
            <a:r>
              <a:rPr lang="en" dirty="0"/>
              <a:t> lo general son WS o WSS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áfico 10" descr="Sobre con relleno sólido">
            <a:extLst>
              <a:ext uri="{FF2B5EF4-FFF2-40B4-BE49-F238E27FC236}">
                <a16:creationId xmlns:a16="http://schemas.microsoft.com/office/drawing/2014/main" id="{4EFF5C9E-0A60-BC8E-C9EA-79BDD7165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1922045"/>
            <a:ext cx="637675" cy="625644"/>
          </a:xfrm>
          <a:prstGeom prst="rect">
            <a:avLst/>
          </a:prstGeom>
        </p:spPr>
      </p:pic>
      <p:pic>
        <p:nvPicPr>
          <p:cNvPr id="12" name="Gráfico 11" descr="Cmd (terminal) con relleno sólido">
            <a:extLst>
              <a:ext uri="{FF2B5EF4-FFF2-40B4-BE49-F238E27FC236}">
                <a16:creationId xmlns:a16="http://schemas.microsoft.com/office/drawing/2014/main" id="{ECF80B0D-4938-81D8-5F87-211FED47E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111" y="1884446"/>
            <a:ext cx="679786" cy="6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¿En </a:t>
            </a:r>
            <a:r>
              <a:rPr lang="en" dirty="0" err="1"/>
              <a:t>donde</a:t>
            </a:r>
            <a:r>
              <a:rPr lang="en" dirty="0"/>
              <a:t> </a:t>
            </a:r>
            <a:r>
              <a:rPr lang="en" dirty="0" err="1"/>
              <a:t>estamos</a:t>
            </a:r>
            <a:r>
              <a:rPr lang="en" dirty="0"/>
              <a:t>?</a:t>
            </a:r>
            <a:endParaRPr lang="es-ES" dirty="0" err="1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Diagrama&#10;&#10;Descripción generada automáticamente">
            <a:extLst>
              <a:ext uri="{FF2B5EF4-FFF2-40B4-BE49-F238E27FC236}">
                <a16:creationId xmlns:a16="http://schemas.microsoft.com/office/drawing/2014/main" id="{297CECF5-7ACA-F94E-21A9-9B42D240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11" y="1150223"/>
            <a:ext cx="4722394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WEBSOCKET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Node.js y Websockets - Manuais Informática - IES San Clemente.">
            <a:extLst>
              <a:ext uri="{FF2B5EF4-FFF2-40B4-BE49-F238E27FC236}">
                <a16:creationId xmlns:a16="http://schemas.microsoft.com/office/drawing/2014/main" id="{B6D0AF23-EBDD-F265-96D7-4E9470C2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66" y="927685"/>
            <a:ext cx="4521869" cy="38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4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WEBSOCKET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Diagrama, Texto&#10;&#10;Descripción generada automáticamente">
            <a:extLst>
              <a:ext uri="{FF2B5EF4-FFF2-40B4-BE49-F238E27FC236}">
                <a16:creationId xmlns:a16="http://schemas.microsoft.com/office/drawing/2014/main" id="{DFA38B38-2CEF-8D37-0432-E2BC891D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11" y="1149196"/>
            <a:ext cx="3862136" cy="35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</a:t>
            </a:r>
            <a:endParaRPr lang="es-ES" dirty="0"/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l"/>
            <a:r>
              <a:rPr lang="en" dirty="0"/>
              <a:t>  De</a:t>
            </a:r>
            <a:endParaRPr lang="es-E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Pruebas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356780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Contenido</a:t>
            </a:r>
            <a:endParaRPr lang="es-ES" dirty="0" err="1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es un Socket?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tan </a:t>
            </a:r>
            <a:r>
              <a:rPr lang="en" dirty="0" err="1"/>
              <a:t>diferentes</a:t>
            </a:r>
            <a:r>
              <a:rPr lang="en" dirty="0"/>
              <a:t> son?</a:t>
            </a:r>
            <a:endParaRPr lang="en" sz="2200" b="1" dirty="0">
              <a:latin typeface="Overpass Mono"/>
              <a:ea typeface="Overpass Mono"/>
              <a:cs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es un </a:t>
            </a:r>
            <a:r>
              <a:rPr lang="en" dirty="0" err="1"/>
              <a:t>Websocket</a:t>
            </a:r>
            <a:r>
              <a:rPr lang="en" dirty="0"/>
              <a:t>?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</a:t>
            </a:r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usarlos</a:t>
            </a:r>
            <a:r>
              <a:rPr lang="en" dirty="0"/>
              <a:t>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en" dirty="0"/>
              <a:t>¿Que tan </a:t>
            </a:r>
            <a:r>
              <a:rPr lang="en" dirty="0" err="1"/>
              <a:t>diferentes</a:t>
            </a:r>
            <a:r>
              <a:rPr lang="en" dirty="0"/>
              <a:t> son </a:t>
            </a:r>
            <a:r>
              <a:rPr lang="en" dirty="0" err="1"/>
              <a:t>los</a:t>
            </a:r>
            <a:r>
              <a:rPr lang="en" dirty="0"/>
              <a:t> sockets y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WebSockets</a:t>
            </a:r>
            <a:r>
              <a:rPr lang="en" dirty="0"/>
              <a:t>?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1063674" y="1667376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err="1"/>
              <a:t>Diferencias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806763" y="331974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1882072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Punto final de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conexion</a:t>
            </a:r>
            <a:r>
              <a:rPr lang="en" dirty="0"/>
              <a:t> de red </a:t>
            </a:r>
            <a:r>
              <a:rPr lang="en" dirty="0" err="1"/>
              <a:t>biderenccional</a:t>
            </a:r>
            <a:r>
              <a:rPr lang="en" dirty="0"/>
              <a:t> entre dos </a:t>
            </a:r>
            <a:r>
              <a:rPr lang="en" dirty="0" err="1"/>
              <a:t>sistemas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35227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Un Punto</a:t>
            </a:r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3390782" y="3387273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Protocolo</a:t>
            </a:r>
            <a:r>
              <a:rPr lang="en" dirty="0"/>
              <a:t> de </a:t>
            </a:r>
            <a:r>
              <a:rPr lang="en" dirty="0" err="1"/>
              <a:t>comunicación</a:t>
            </a:r>
            <a:r>
              <a:rPr lang="en" dirty="0"/>
              <a:t> de alto </a:t>
            </a:r>
            <a:r>
              <a:rPr lang="en" dirty="0" err="1"/>
              <a:t>nivel</a:t>
            </a:r>
            <a:r>
              <a:rPr lang="en" dirty="0"/>
              <a:t>, </a:t>
            </a:r>
            <a:r>
              <a:rPr lang="en" dirty="0" err="1"/>
              <a:t>Simplifican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gran </a:t>
            </a:r>
            <a:r>
              <a:rPr lang="en" dirty="0" err="1"/>
              <a:t>medida</a:t>
            </a:r>
            <a:r>
              <a:rPr lang="en" dirty="0"/>
              <a:t> la </a:t>
            </a:r>
            <a:r>
              <a:rPr lang="en" dirty="0" err="1"/>
              <a:t>comunicación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tiempo</a:t>
            </a:r>
            <a:r>
              <a:rPr lang="en" dirty="0"/>
              <a:t> real.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3359882" y="2857473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Alto </a:t>
            </a:r>
            <a:r>
              <a:rPr lang="en" dirty="0" err="1"/>
              <a:t>nivel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856887" y="3415346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Son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api</a:t>
            </a:r>
            <a:r>
              <a:rPr lang="en" dirty="0"/>
              <a:t> de </a:t>
            </a:r>
            <a:r>
              <a:rPr lang="en" dirty="0" err="1"/>
              <a:t>nivel</a:t>
            </a:r>
            <a:r>
              <a:rPr lang="en" dirty="0"/>
              <a:t> inferior y bajo </a:t>
            </a:r>
            <a:r>
              <a:rPr lang="en" dirty="0" err="1"/>
              <a:t>nivel</a:t>
            </a:r>
            <a:r>
              <a:rPr lang="en" dirty="0"/>
              <a:t> para </a:t>
            </a:r>
            <a:r>
              <a:rPr lang="en" dirty="0" err="1"/>
              <a:t>cominucacion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redes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825983" y="2885546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Bajo </a:t>
            </a:r>
            <a:r>
              <a:rPr lang="en" dirty="0" err="1"/>
              <a:t>nivel</a:t>
            </a:r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3076721" y="315932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3410835" y="1883326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Protocolo de comunicación bidireccional en tiempo real</a:t>
            </a:r>
          </a:p>
          <a:p>
            <a:pPr marL="0" indent="0"/>
            <a:endParaRPr lang="es-ES"/>
          </a:p>
          <a:p>
            <a:pPr marL="0" indent="0"/>
            <a:endParaRPr lang="es-ES"/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3379935" y="1353526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Protocolo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25717F-D85A-6D58-A86D-26E815FE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28" y="950062"/>
            <a:ext cx="2862721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3555979" y="350021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3584441" y="1900119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Requieren</a:t>
            </a:r>
            <a:r>
              <a:rPr lang="en" dirty="0"/>
              <a:t> </a:t>
            </a:r>
            <a:r>
              <a:rPr lang="en" err="1"/>
              <a:t>manejo</a:t>
            </a:r>
            <a:r>
              <a:rPr lang="en" dirty="0"/>
              <a:t> </a:t>
            </a:r>
            <a:r>
              <a:rPr lang="en"/>
              <a:t>manual y </a:t>
            </a:r>
            <a:r>
              <a:rPr lang="en" err="1"/>
              <a:t>detallado</a:t>
            </a:r>
            <a:r>
              <a:rPr lang="en"/>
              <a:t> para la </a:t>
            </a:r>
            <a:r>
              <a:rPr lang="en" err="1"/>
              <a:t>comunicacion</a:t>
            </a:r>
            <a:endParaRPr lang="es-ES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3553566" y="1370319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Manual</a:t>
            </a:r>
            <a:endParaRPr lang="es-ES" dirty="0"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86645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Se </a:t>
            </a:r>
            <a:r>
              <a:rPr lang="en" dirty="0" err="1"/>
              <a:t>inicia</a:t>
            </a:r>
            <a:r>
              <a:rPr lang="en" dirty="0"/>
              <a:t> a </a:t>
            </a:r>
            <a:r>
              <a:rPr lang="en" dirty="0" err="1"/>
              <a:t>travez</a:t>
            </a:r>
            <a:r>
              <a:rPr lang="en" dirty="0"/>
              <a:t> de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solicitud</a:t>
            </a:r>
            <a:r>
              <a:rPr lang="en" dirty="0"/>
              <a:t> HTTP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55745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HTTP</a:t>
            </a:r>
            <a:endParaRPr lang="es-ES"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06103" y="3433393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Una </a:t>
            </a:r>
            <a:r>
              <a:rPr lang="en" dirty="0" err="1"/>
              <a:t>interfaz</a:t>
            </a:r>
            <a:r>
              <a:rPr lang="en" dirty="0"/>
              <a:t> </a:t>
            </a:r>
            <a:r>
              <a:rPr lang="en" dirty="0" err="1"/>
              <a:t>orientada</a:t>
            </a:r>
            <a:r>
              <a:rPr lang="en" dirty="0"/>
              <a:t> a las API's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75199" y="2903593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API</a:t>
            </a:r>
            <a:endParaRPr lang="es-ES" dirty="0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6072584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6406698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Permite enviar mensajes sin preocuparse por detalles de </a:t>
            </a:r>
            <a:r>
              <a:rPr lang="es-ES" dirty="0" err="1"/>
              <a:t>conexiónes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6375798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Simple</a:t>
            </a:r>
          </a:p>
        </p:txBody>
      </p:sp>
      <p:pic>
        <p:nvPicPr>
          <p:cNvPr id="2" name="Imagen 1" descr="STL file Toy Gear Set with Crank・Template to download and 3D print・Cults">
            <a:extLst>
              <a:ext uri="{FF2B5EF4-FFF2-40B4-BE49-F238E27FC236}">
                <a16:creationId xmlns:a16="http://schemas.microsoft.com/office/drawing/2014/main" id="{A1A9F6FB-12A7-ED14-597F-75EC98D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1396866"/>
            <a:ext cx="2743200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9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806763" y="331974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1882072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Debe </a:t>
            </a:r>
            <a:r>
              <a:rPr lang="en" dirty="0" err="1"/>
              <a:t>definirse</a:t>
            </a:r>
            <a:r>
              <a:rPr lang="en" dirty="0"/>
              <a:t> </a:t>
            </a:r>
            <a:r>
              <a:rPr lang="en" dirty="0" err="1"/>
              <a:t>cada</a:t>
            </a:r>
            <a:r>
              <a:rPr lang="en" dirty="0"/>
              <a:t> </a:t>
            </a:r>
            <a:r>
              <a:rPr lang="en" dirty="0" err="1"/>
              <a:t>acción</a:t>
            </a:r>
            <a:r>
              <a:rPr lang="en" dirty="0"/>
              <a:t> al </a:t>
            </a:r>
            <a:r>
              <a:rPr lang="en" dirty="0" err="1"/>
              <a:t>recibir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respuesta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35227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Multipasos</a:t>
            </a:r>
            <a:endParaRPr lang="es-ES" dirty="0" err="1"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3402813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Se tiene una menor latencia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3371913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Latencia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856887" y="3415346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Al ser algo mas </a:t>
            </a:r>
            <a:r>
              <a:rPr lang="en" dirty="0" err="1"/>
              <a:t>detallado</a:t>
            </a:r>
            <a:r>
              <a:rPr lang="en" dirty="0"/>
              <a:t> y manual la </a:t>
            </a:r>
            <a:r>
              <a:rPr lang="en" dirty="0" err="1"/>
              <a:t>latencia</a:t>
            </a:r>
            <a:r>
              <a:rPr lang="en" dirty="0"/>
              <a:t> </a:t>
            </a:r>
            <a:r>
              <a:rPr lang="en" dirty="0" err="1"/>
              <a:t>puede</a:t>
            </a:r>
            <a:r>
              <a:rPr lang="en" dirty="0"/>
              <a:t> ser </a:t>
            </a:r>
            <a:r>
              <a:rPr lang="en" dirty="0" err="1"/>
              <a:t>alta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825983" y="2885546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Latencia</a:t>
            </a:r>
            <a:endParaRPr lang="es-ES" dirty="0" err="1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3088752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3422866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Permite enviar mensajes sin preocuparse por detalles de </a:t>
            </a:r>
            <a:r>
              <a:rPr lang="es-ES" dirty="0" err="1"/>
              <a:t>conexiónes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3391966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Eficiente</a:t>
            </a:r>
          </a:p>
        </p:txBody>
      </p:sp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103CB75F-61B3-E994-F8B7-DCF8432B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42" y="1349291"/>
            <a:ext cx="27432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3561995" y="344006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3590457" y="1894104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Si no </a:t>
            </a:r>
            <a:r>
              <a:rPr lang="en" dirty="0" err="1"/>
              <a:t>recibo</a:t>
            </a:r>
            <a:r>
              <a:rPr lang="en" dirty="0"/>
              <a:t> </a:t>
            </a:r>
            <a:r>
              <a:rPr lang="en" dirty="0" err="1"/>
              <a:t>datos</a:t>
            </a:r>
            <a:r>
              <a:rPr lang="en" dirty="0"/>
              <a:t>, </a:t>
            </a:r>
            <a:r>
              <a:rPr lang="en" dirty="0" err="1"/>
              <a:t>seguire</a:t>
            </a:r>
            <a:r>
              <a:rPr lang="en" dirty="0"/>
              <a:t> </a:t>
            </a:r>
            <a:r>
              <a:rPr lang="en" dirty="0" err="1"/>
              <a:t>esperando</a:t>
            </a:r>
            <a:r>
              <a:rPr lang="en" dirty="0"/>
              <a:t>.</a:t>
            </a:r>
            <a:endParaRPr lang="en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3559582" y="1364304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Conexion</a:t>
            </a:r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86645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Puedo</a:t>
            </a:r>
            <a:r>
              <a:rPr lang="en" dirty="0"/>
              <a:t> responder a mas de un </a:t>
            </a:r>
            <a:r>
              <a:rPr lang="en" dirty="0" err="1"/>
              <a:t>cliente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55745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Cliente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12119" y="3427378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Solo </a:t>
            </a:r>
            <a:r>
              <a:rPr lang="en" dirty="0" err="1"/>
              <a:t>puede</a:t>
            </a:r>
            <a:r>
              <a:rPr lang="en" dirty="0"/>
              <a:t> responder a un </a:t>
            </a:r>
            <a:r>
              <a:rPr lang="en" dirty="0" err="1"/>
              <a:t>cliente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81215" y="2897578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Cliente</a:t>
            </a:r>
            <a:endParaRPr lang="es-ES" dirty="0" err="1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6072584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6406698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La conexión siempre </a:t>
            </a:r>
            <a:r>
              <a:rPr lang="es-ES" dirty="0" err="1"/>
              <a:t>estara</a:t>
            </a:r>
            <a:r>
              <a:rPr lang="es-ES" dirty="0"/>
              <a:t> abierta mientras este el cliente y el servidor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6375798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 err="1"/>
              <a:t>Conexion</a:t>
            </a:r>
          </a:p>
        </p:txBody>
      </p:sp>
      <p:pic>
        <p:nvPicPr>
          <p:cNvPr id="4" name="Imagen 3" descr="Pixar Source — Monsters, Inc. (2001), dir. Pete Docter">
            <a:extLst>
              <a:ext uri="{FF2B5EF4-FFF2-40B4-BE49-F238E27FC236}">
                <a16:creationId xmlns:a16="http://schemas.microsoft.com/office/drawing/2014/main" id="{6CF2A345-87A1-BA07-FF76-3A2A92CB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6" y="1484897"/>
            <a:ext cx="3110163" cy="17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</a:t>
            </a:r>
            <a:r>
              <a:rPr lang="en" dirty="0"/>
              <a:t>?</a:t>
            </a:r>
            <a:endParaRPr lang="es-ES" dirty="0"/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332614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Comunicación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 que no </a:t>
            </a:r>
            <a:r>
              <a:rPr lang="en" sz="1400" dirty="0" err="1"/>
              <a:t>requiere</a:t>
            </a:r>
            <a:r>
              <a:rPr lang="en" sz="1400" dirty="0"/>
              <a:t> </a:t>
            </a:r>
            <a:r>
              <a:rPr lang="en" sz="1400" dirty="0" err="1"/>
              <a:t>interacción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062043"/>
            <a:ext cx="2698800" cy="2982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s-ES" sz="1400" dirty="0"/>
              <a:t>Aplicaciones que no se ejecutan en web, como aplicaciones de consola o escritorio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3147484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400" dirty="0" err="1"/>
              <a:t>Comunicación</a:t>
            </a:r>
            <a:r>
              <a:rPr lang="en" sz="1400" dirty="0"/>
              <a:t> entre </a:t>
            </a:r>
            <a:r>
              <a:rPr lang="en" sz="1400" dirty="0" err="1"/>
              <a:t>aplicaciones</a:t>
            </a:r>
            <a:r>
              <a:rPr lang="en" sz="1400" dirty="0"/>
              <a:t> </a:t>
            </a:r>
            <a:r>
              <a:rPr lang="en" sz="1400" dirty="0" err="1"/>
              <a:t>independientes</a:t>
            </a:r>
            <a:r>
              <a:rPr lang="en" sz="1400" dirty="0"/>
              <a:t> que no </a:t>
            </a:r>
            <a:r>
              <a:rPr lang="en" sz="1400" dirty="0" err="1"/>
              <a:t>estan</a:t>
            </a:r>
            <a:r>
              <a:rPr lang="en" sz="1400" dirty="0"/>
              <a:t> </a:t>
            </a:r>
            <a:r>
              <a:rPr lang="en" sz="1400" dirty="0" err="1"/>
              <a:t>realacionadas</a:t>
            </a:r>
            <a:endParaRPr lang="es-ES" dirty="0" err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087755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400" dirty="0"/>
              <a:t>Transferencia de </a:t>
            </a:r>
            <a:r>
              <a:rPr lang="en" sz="1400" dirty="0" err="1"/>
              <a:t>archivos</a:t>
            </a:r>
            <a:r>
              <a:rPr lang="en" sz="1400" dirty="0"/>
              <a:t> de punto a punto</a:t>
            </a: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Socket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</a:t>
            </a:r>
            <a:r>
              <a:rPr lang="en" dirty="0"/>
              <a:t>?</a:t>
            </a:r>
            <a:endParaRPr lang="es-ES" dirty="0"/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176203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400" dirty="0"/>
              <a:t>Aplicaciones web que requieren actualizaciones en tiempo real. (Chats, paneles de control, etc.)</a:t>
            </a: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007901"/>
            <a:ext cx="2698800" cy="2982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s-ES" sz="1400" dirty="0"/>
              <a:t>Comunicación eficiente y bidireccional entre el servidor y el cliente sin necesidad de recargar la página.</a:t>
            </a: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997089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400" dirty="0"/>
              <a:t>Aplicaciones que necesiten notificar a los usuarios sobre eventos en tiempo real.</a:t>
            </a:r>
            <a:endParaRPr lang="es-ES" dirty="0"/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051660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Aplicaciones</a:t>
            </a:r>
            <a:r>
              <a:rPr lang="en" sz="1400" dirty="0"/>
              <a:t> de </a:t>
            </a:r>
            <a:r>
              <a:rPr lang="en" sz="1400" dirty="0" err="1"/>
              <a:t>colaboración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WebSocket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043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Victor Manuel Albornoz Panti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299586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¿Que es un Socket?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Un socket es un enlace entre dos </a:t>
            </a:r>
            <a:r>
              <a:rPr lang="en" dirty="0" err="1"/>
              <a:t>aplicaciones</a:t>
            </a:r>
            <a:r>
              <a:rPr lang="en" dirty="0"/>
              <a:t> que se </a:t>
            </a:r>
            <a:r>
              <a:rPr lang="en" dirty="0" err="1"/>
              <a:t>pueden</a:t>
            </a:r>
            <a:r>
              <a:rPr lang="en" dirty="0"/>
              <a:t> </a:t>
            </a:r>
            <a:r>
              <a:rPr lang="en" dirty="0" err="1"/>
              <a:t>comunicar</a:t>
            </a:r>
            <a:r>
              <a:rPr lang="en" dirty="0"/>
              <a:t> entre </a:t>
            </a:r>
            <a:r>
              <a:rPr lang="en" dirty="0" err="1"/>
              <a:t>si</a:t>
            </a:r>
            <a:r>
              <a:rPr lang="en" dirty="0"/>
              <a:t>. Es </a:t>
            </a:r>
            <a:r>
              <a:rPr lang="en" dirty="0" err="1"/>
              <a:t>decir</a:t>
            </a:r>
            <a:r>
              <a:rPr lang="en" dirty="0"/>
              <a:t>, un </a:t>
            </a:r>
            <a:r>
              <a:rPr lang="en" dirty="0" err="1"/>
              <a:t>servidor</a:t>
            </a:r>
            <a:r>
              <a:rPr lang="en" dirty="0"/>
              <a:t> y un </a:t>
            </a:r>
            <a:r>
              <a:rPr lang="en" dirty="0" err="1"/>
              <a:t>cliente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074205" y="1714800"/>
            <a:ext cx="4468626" cy="675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¿Que es un Socket?</a:t>
            </a:r>
            <a:endParaRPr lang="es-ES" dirty="0"/>
          </a:p>
        </p:txBody>
      </p:sp>
      <p:pic>
        <p:nvPicPr>
          <p:cNvPr id="3" name="Imagen 2" descr="Imagen que contiene tabla, computadora, juego, hombre&#10;&#10;Descripción generada automáticamente">
            <a:extLst>
              <a:ext uri="{FF2B5EF4-FFF2-40B4-BE49-F238E27FC236}">
                <a16:creationId xmlns:a16="http://schemas.microsoft.com/office/drawing/2014/main" id="{ACB074B4-259F-AEC7-38C7-267A533F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4" y="1422735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¿En </a:t>
            </a:r>
            <a:r>
              <a:rPr lang="en" dirty="0" err="1"/>
              <a:t>donde</a:t>
            </a:r>
            <a:r>
              <a:rPr lang="en" dirty="0"/>
              <a:t> </a:t>
            </a:r>
            <a:r>
              <a:rPr lang="en" dirty="0" err="1"/>
              <a:t>estamos</a:t>
            </a:r>
            <a:r>
              <a:rPr lang="en" dirty="0"/>
              <a:t>?</a:t>
            </a:r>
            <a:endParaRPr lang="es-ES" dirty="0" err="1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1343928-312E-55BE-85EC-23F01578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1090065"/>
            <a:ext cx="4722394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Cliente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Servidor</a:t>
            </a:r>
            <a:endParaRPr dirty="0" err="1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Dará</a:t>
            </a:r>
            <a:r>
              <a:rPr lang="en" dirty="0"/>
              <a:t> la </a:t>
            </a:r>
            <a:r>
              <a:rPr lang="en" dirty="0" err="1"/>
              <a:t>información</a:t>
            </a:r>
            <a:r>
              <a:rPr lang="en" dirty="0"/>
              <a:t> </a:t>
            </a:r>
            <a:r>
              <a:rPr lang="en" dirty="0" err="1"/>
              <a:t>solicitada</a:t>
            </a:r>
            <a:r>
              <a:rPr lang="en" dirty="0"/>
              <a:t> </a:t>
            </a:r>
            <a:r>
              <a:rPr lang="en" dirty="0" err="1"/>
              <a:t>por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un </a:t>
            </a:r>
            <a:r>
              <a:rPr lang="en" dirty="0" err="1"/>
              <a:t>cliente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Host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Dirección</a:t>
            </a:r>
            <a:r>
              <a:rPr lang="en" dirty="0"/>
              <a:t> </a:t>
            </a:r>
            <a:r>
              <a:rPr lang="en" dirty="0" err="1"/>
              <a:t>donde</a:t>
            </a:r>
            <a:r>
              <a:rPr lang="en" dirty="0"/>
              <a:t> se </a:t>
            </a:r>
            <a:r>
              <a:rPr lang="en" dirty="0" err="1"/>
              <a:t>apunta</a:t>
            </a:r>
            <a:r>
              <a:rPr lang="en" dirty="0"/>
              <a:t> al </a:t>
            </a:r>
            <a:r>
              <a:rPr lang="en" dirty="0" err="1"/>
              <a:t>servidor</a:t>
            </a:r>
            <a:endParaRPr lang="es-ES" dirty="0" err="1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Puerto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Puerto de </a:t>
            </a:r>
            <a:r>
              <a:rPr lang="en" dirty="0" err="1"/>
              <a:t>comunicación</a:t>
            </a:r>
            <a:r>
              <a:rPr lang="en" dirty="0"/>
              <a:t> entre ambos </a:t>
            </a:r>
            <a:r>
              <a:rPr lang="en" dirty="0" err="1"/>
              <a:t>proyectos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Solicita</a:t>
            </a:r>
            <a:r>
              <a:rPr lang="en" dirty="0"/>
              <a:t> </a:t>
            </a:r>
            <a:r>
              <a:rPr lang="en" dirty="0" err="1"/>
              <a:t>información</a:t>
            </a:r>
            <a:r>
              <a:rPr lang="en" dirty="0"/>
              <a:t> a un </a:t>
            </a:r>
            <a:r>
              <a:rPr lang="en" dirty="0" err="1"/>
              <a:t>servidor</a:t>
            </a:r>
            <a:r>
              <a:rPr lang="en" dirty="0"/>
              <a:t>. Espera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repuesta</a:t>
            </a:r>
            <a:r>
              <a:rPr lang="en" dirty="0"/>
              <a:t>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1489597" y="335780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C229BF0C-2A8D-7111-BCD8-D82CFD78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53" y="910533"/>
            <a:ext cx="3513221" cy="391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ACA8398-1C99-008D-DEAF-6F3A2236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142" y="1148349"/>
            <a:ext cx="4433636" cy="30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</a:t>
            </a:r>
            <a:endParaRPr lang="es-ES" dirty="0"/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l"/>
            <a:r>
              <a:rPr lang="en" dirty="0"/>
              <a:t>  De</a:t>
            </a:r>
            <a:endParaRPr lang="es-E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Pruebas</a:t>
            </a:r>
            <a:endParaRPr dirty="0" err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27</Slides>
  <Notes>27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29" baseType="lpstr">
      <vt:lpstr>Programming Lesson by Slidesgo</vt:lpstr>
      <vt:lpstr>Slidesgo Final Pages</vt:lpstr>
      <vt:lpstr>SOCKETS VS WEBSOCKETS</vt:lpstr>
      <vt:lpstr>Contenido</vt:lpstr>
      <vt:lpstr>¿Que es un Socket?</vt:lpstr>
      <vt:lpstr>¿Que es un Socket?</vt:lpstr>
      <vt:lpstr>¿En donde estamos?</vt:lpstr>
      <vt:lpstr>CONCEPTOS</vt:lpstr>
      <vt:lpstr>FLUJO DE UN SOCKET</vt:lpstr>
      <vt:lpstr>FLUJO DE UN SOCKET</vt:lpstr>
      <vt:lpstr>Hora</vt:lpstr>
      <vt:lpstr>RouterosApi</vt:lpstr>
      <vt:lpstr>RouterosApi</vt:lpstr>
      <vt:lpstr>¿Que es un WebSocket?</vt:lpstr>
      <vt:lpstr>¿Que es un WebSocket?</vt:lpstr>
      <vt:lpstr>CONCEPTOS</vt:lpstr>
      <vt:lpstr>CONCEPTOS</vt:lpstr>
      <vt:lpstr>¿En donde estamos?</vt:lpstr>
      <vt:lpstr>FLUJO DE UN WEBSOCKET</vt:lpstr>
      <vt:lpstr>FLUJO DE UN WEBSOCKET</vt:lpstr>
      <vt:lpstr>Hora</vt:lpstr>
      <vt:lpstr>Diferencias</vt:lpstr>
      <vt:lpstr>SOCKET </vt:lpstr>
      <vt:lpstr>SOCKET </vt:lpstr>
      <vt:lpstr>SOCKET </vt:lpstr>
      <vt:lpstr>SOCKET </vt:lpstr>
      <vt:lpstr>Cuando debo usarlo?</vt:lpstr>
      <vt:lpstr>Cuando debo usarlo?</vt:lpstr>
      <vt:lpstr>Victor Manuel Albornoz Panti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LESSON</dc:title>
  <cp:revision>553</cp:revision>
  <dcterms:modified xsi:type="dcterms:W3CDTF">2023-11-07T15:11:27Z</dcterms:modified>
</cp:coreProperties>
</file>